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7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y="5143500" cx="9144000"/>
  <p:notesSz cx="6858000" cy="9144000"/>
  <p:embeddedFontLst>
    <p:embeddedFont>
      <p:font typeface="Roboto Slab"/>
      <p:regular r:id="rId14"/>
      <p:bold r:id="rId15"/>
    </p:embeddedFont>
    <p:embeddedFont>
      <p:font typeface="Roboto"/>
      <p:regular r:id="rId16"/>
      <p:bold r:id="rId17"/>
      <p:italic r:id="rId18"/>
      <p:boldItalic r:id="rId19"/>
    </p:embeddedFont>
    <p:embeddedFont>
      <p:font typeface="Roboto Medium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Helvetica Neue"/>
      <p:regular r:id="rId28"/>
      <p:bold r:id="rId29"/>
      <p:italic r:id="rId30"/>
      <p:boldItalic r:id="rId31"/>
    </p:embeddedFont>
    <p:embeddedFont>
      <p:font typeface="Helvetica Neue Light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6" roundtripDataSignature="AMtx7mht5OL4C7ZqsarAlYuvx0CCrW/CD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0C38A0D-20F8-4C52-BC60-5B5F0668F75C}">
  <a:tblStyle styleId="{F0C38A0D-20F8-4C52-BC60-5B5F0668F75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regular.fntdata"/><Relationship Id="rId22" Type="http://schemas.openxmlformats.org/officeDocument/2006/relationships/font" Target="fonts/RobotoMedium-italic.fntdata"/><Relationship Id="rId21" Type="http://schemas.openxmlformats.org/officeDocument/2006/relationships/font" Target="fonts/RobotoMedium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RobotoMedium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HelveticaNeue-regular.fntdata"/><Relationship Id="rId27" Type="http://schemas.openxmlformats.org/officeDocument/2006/relationships/font" Target="fonts/Montserrat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HelveticaNeue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HelveticaNeue-boldItalic.fntdata"/><Relationship Id="rId30" Type="http://schemas.openxmlformats.org/officeDocument/2006/relationships/font" Target="fonts/HelveticaNeue-italic.fntdata"/><Relationship Id="rId11" Type="http://schemas.openxmlformats.org/officeDocument/2006/relationships/slide" Target="slides/slide4.xml"/><Relationship Id="rId33" Type="http://schemas.openxmlformats.org/officeDocument/2006/relationships/font" Target="fonts/HelveticaNeueLight-bold.fntdata"/><Relationship Id="rId10" Type="http://schemas.openxmlformats.org/officeDocument/2006/relationships/slide" Target="slides/slide3.xml"/><Relationship Id="rId32" Type="http://schemas.openxmlformats.org/officeDocument/2006/relationships/font" Target="fonts/HelveticaNeueLight-regular.fntdata"/><Relationship Id="rId13" Type="http://schemas.openxmlformats.org/officeDocument/2006/relationships/slide" Target="slides/slide6.xml"/><Relationship Id="rId35" Type="http://schemas.openxmlformats.org/officeDocument/2006/relationships/font" Target="fonts/HelveticaNeueLight-boldItalic.fntdata"/><Relationship Id="rId12" Type="http://schemas.openxmlformats.org/officeDocument/2006/relationships/slide" Target="slides/slide5.xml"/><Relationship Id="rId34" Type="http://schemas.openxmlformats.org/officeDocument/2006/relationships/font" Target="fonts/HelveticaNeueLight-italic.fntdata"/><Relationship Id="rId15" Type="http://schemas.openxmlformats.org/officeDocument/2006/relationships/font" Target="fonts/RobotoSlab-bold.fntdata"/><Relationship Id="rId14" Type="http://schemas.openxmlformats.org/officeDocument/2006/relationships/font" Target="fonts/RobotoSlab-regular.fntdata"/><Relationship Id="rId36" Type="http://customschemas.google.com/relationships/presentationmetadata" Target="metadata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jp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c8e7f177e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gc8e7f177e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c99bc00fb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gc99bc00fb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c788a9f80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gc788a9f80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c788a9f80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gc788a9f80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6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Relationship Id="rId3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Relationship Id="rId3" Type="http://schemas.openxmlformats.org/officeDocument/2006/relationships/image" Target="../media/image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jp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2" name="Google Shape;5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6" name="Google Shape;56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7" name="Google Shape;57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" name="Google Shape;58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4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7" name="Google Shape;67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8" name="Google Shape;6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69" name="Google Shape;69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44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1" name="Google Shape;71;p44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44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44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44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4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76" name="Google Shape;76;p44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7" name="Google Shape;77;p44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8" name="Google Shape;78;p44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9" name="Google Shape;79;p44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44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44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44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86" name="Google Shape;8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87" name="Google Shape;87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1" name="Google Shape;9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2" name="Google Shape;92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6" name="Google Shape;9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7" name="Google Shape;97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1" name="Google Shape;10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2" name="Google Shape;102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6" name="Google Shape;10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7" name="Google Shape;107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" name="Google Shape;16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" name="Google Shape;17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8" name="Google Shape;18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50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1" name="Google Shape;11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2" name="Google Shape;112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5" name="Google Shape;115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2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2" name="Google Shape;12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5" name="Google Shape;12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6" name="Google Shape;12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8" name="Google Shape;128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" name="Google Shape;129;p54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4" name="Google Shape;134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56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57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8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58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2" name="Google Shape;142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3" name="Google Shape;143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5" name="Google Shape;145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6" name="Google Shape;146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9" name="Google Shape;149;p6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0" name="Google Shape;150;p6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7" name="Google Shape;157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8" name="Google Shape;15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1" name="Google Shape;161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2" name="Google Shape;16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0" name="Google Shape;18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4" name="Google Shape;184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5" name="Google Shape;185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" name="Google Shape;18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89" name="Google Shape;18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6" name="Google Shape;26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2" name="Google Shape;192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" name="Google Shape;193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2" name="Google Shape;202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3" name="Google Shape;203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5" name="Google Shape;205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06" name="Google Shape;206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08" name="Google Shape;208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9" name="Google Shape;209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1" name="Google Shape;31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" name="Google Shape;39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42" name="Google Shape;42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43" name="Google Shape;43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44" name="Google Shape;44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5" name="Google Shape;45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31.xml"/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6.xml"/><Relationship Id="rId8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3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"/>
          <p:cNvSpPr txBox="1"/>
          <p:nvPr>
            <p:ph type="title"/>
          </p:nvPr>
        </p:nvSpPr>
        <p:spPr>
          <a:xfrm>
            <a:off x="1959550" y="3924475"/>
            <a:ext cx="5719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BOOTCAMP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" name="Google Shape;215;p1"/>
          <p:cNvSpPr txBox="1"/>
          <p:nvPr>
            <p:ph idx="2" type="title"/>
          </p:nvPr>
        </p:nvSpPr>
        <p:spPr>
          <a:xfrm>
            <a:off x="1935325" y="3325975"/>
            <a:ext cx="7013100" cy="6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100118" rtl="0" algn="l">
              <a:lnSpc>
                <a:spcPct val="11602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2600">
                <a:latin typeface="Roboto Medium"/>
                <a:ea typeface="Roboto Medium"/>
                <a:cs typeface="Roboto Medium"/>
                <a:sym typeface="Roboto Medium"/>
              </a:rPr>
              <a:t>Lists </a:t>
            </a:r>
            <a:r>
              <a:rPr b="0" lang="en" sz="2600">
                <a:latin typeface="Roboto Medium"/>
                <a:ea typeface="Roboto Medium"/>
                <a:cs typeface="Roboto Medium"/>
                <a:sym typeface="Roboto Medium"/>
              </a:rPr>
              <a:t>methods</a:t>
            </a:r>
            <a:r>
              <a:rPr b="0" lang="en" sz="2600">
                <a:latin typeface="Roboto Medium"/>
                <a:ea typeface="Roboto Medium"/>
                <a:cs typeface="Roboto Medium"/>
                <a:sym typeface="Roboto Medium"/>
              </a:rPr>
              <a:t> and  comprehensions</a:t>
            </a:r>
            <a:endParaRPr b="0" sz="3900">
              <a:solidFill>
                <a:srgbClr val="2DC5F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16" name="Google Shape;216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c8e7f177e8_0_5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Lists methods:</a:t>
            </a:r>
            <a:endParaRPr/>
          </a:p>
        </p:txBody>
      </p:sp>
      <p:sp>
        <p:nvSpPr>
          <p:cNvPr id="222" name="Google Shape;222;gc8e7f177e8_0_5"/>
          <p:cNvSpPr txBox="1"/>
          <p:nvPr>
            <p:ph idx="1" type="body"/>
          </p:nvPr>
        </p:nvSpPr>
        <p:spPr>
          <a:xfrm>
            <a:off x="421025" y="1614475"/>
            <a:ext cx="8403600" cy="29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There are several methods that you can apply into every list: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list.append( x) ( adds the x element to the end of the list )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list.extend( x )  ( </a:t>
            </a:r>
            <a:r>
              <a:rPr lang="en"/>
              <a:t>contacts</a:t>
            </a:r>
            <a:r>
              <a:rPr lang="en"/>
              <a:t> the list and the given list )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list.insert( index, element ) ( inserts ‘element’ before the index )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list.remove( x ) ( remove the x element from the list )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</a:t>
            </a:r>
            <a:r>
              <a:rPr lang="en"/>
              <a:t>ist.pop( index ) ( removes the element from the list in the given index )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list.index( x ) ( returns in which index is located the x element in the list )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list.count( x ) ( </a:t>
            </a:r>
            <a:r>
              <a:rPr lang="en"/>
              <a:t>returns</a:t>
            </a:r>
            <a:r>
              <a:rPr lang="en"/>
              <a:t> how many times the element x appears in the list )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list.sort() ( sorts the elements in the list )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list.reverse() ( reverse the elements in the list )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len(list) ( returns the number of elements in the list )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 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c99bc00fb6_0_0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List comprehensions:</a:t>
            </a:r>
            <a:endParaRPr/>
          </a:p>
        </p:txBody>
      </p:sp>
      <p:sp>
        <p:nvSpPr>
          <p:cNvPr id="228" name="Google Shape;228;gc99bc00fb6_0_0"/>
          <p:cNvSpPr txBox="1"/>
          <p:nvPr>
            <p:ph idx="1" type="body"/>
          </p:nvPr>
        </p:nvSpPr>
        <p:spPr>
          <a:xfrm>
            <a:off x="421025" y="1614475"/>
            <a:ext cx="8403600" cy="29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list comprehension is a process to grow an empty </a:t>
            </a:r>
            <a:r>
              <a:rPr lang="en"/>
              <a:t>list without using append().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When the size of a list is bigger than aprox. 100, the list comprehension approach is faster.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Ex: ( Traditional way )					Ex: ( list comprehension )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 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graphicFrame>
        <p:nvGraphicFramePr>
          <p:cNvPr id="229" name="Google Shape;229;gc99bc00fb6_0_0"/>
          <p:cNvGraphicFramePr/>
          <p:nvPr/>
        </p:nvGraphicFramePr>
        <p:xfrm>
          <a:off x="828550" y="3111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{F0C38A0D-20F8-4C52-BC60-5B5F0668F75C}</a:tableStyleId>
              </a:tblPr>
              <a:tblGrid>
                <a:gridCol w="3619500"/>
                <a:gridCol w="3619500"/>
              </a:tblGrid>
              <a:tr h="1862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my_list = [  ]</a:t>
                      </a:r>
                      <a:endParaRPr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for i in range(1,11):</a:t>
                      </a:r>
                      <a:endParaRPr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	my_list.append( i )</a:t>
                      </a:r>
                      <a:endParaRPr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my_ist = [ i for i in range(1, 11) ] </a:t>
                      </a:r>
                      <a:endParaRPr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c788a9f803_0_1"/>
          <p:cNvSpPr txBox="1"/>
          <p:nvPr>
            <p:ph idx="2" type="title"/>
          </p:nvPr>
        </p:nvSpPr>
        <p:spPr>
          <a:xfrm>
            <a:off x="349624" y="5662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List comprehensions: adding conditions</a:t>
            </a:r>
            <a:endParaRPr/>
          </a:p>
        </p:txBody>
      </p:sp>
      <p:sp>
        <p:nvSpPr>
          <p:cNvPr id="235" name="Google Shape;235;gc788a9f803_0_1"/>
          <p:cNvSpPr txBox="1"/>
          <p:nvPr>
            <p:ph idx="1" type="body"/>
          </p:nvPr>
        </p:nvSpPr>
        <p:spPr>
          <a:xfrm>
            <a:off x="421025" y="1614475"/>
            <a:ext cx="8403600" cy="29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list comprehension can accept conditionals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Ex: ( Traditional way )					Ex: ( list comprehension )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 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graphicFrame>
        <p:nvGraphicFramePr>
          <p:cNvPr id="236" name="Google Shape;236;gc788a9f803_0_1"/>
          <p:cNvGraphicFramePr/>
          <p:nvPr/>
        </p:nvGraphicFramePr>
        <p:xfrm>
          <a:off x="828550" y="2883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{F0C38A0D-20F8-4C52-BC60-5B5F0668F75C}</a:tableStyleId>
              </a:tblPr>
              <a:tblGrid>
                <a:gridCol w="3619500"/>
                <a:gridCol w="3619500"/>
              </a:tblGrid>
              <a:tr h="1862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my_list = [  ]</a:t>
                      </a:r>
                      <a:endParaRPr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for i in range(1,11):</a:t>
                      </a:r>
                      <a:endParaRPr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       If ( i &lt; 10):</a:t>
                      </a:r>
                      <a:endParaRPr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	    my_list.append( i )</a:t>
                      </a:r>
                      <a:endParaRPr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my_ist = [ i for i in range(1, 11)  if i &lt; 10 ] </a:t>
                      </a:r>
                      <a:endParaRPr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c788a9f803_0_7"/>
          <p:cNvSpPr txBox="1"/>
          <p:nvPr>
            <p:ph idx="2" type="title"/>
          </p:nvPr>
        </p:nvSpPr>
        <p:spPr>
          <a:xfrm>
            <a:off x="349625" y="794825"/>
            <a:ext cx="7830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List comprehensions: nested loops</a:t>
            </a:r>
            <a:endParaRPr/>
          </a:p>
        </p:txBody>
      </p:sp>
      <p:sp>
        <p:nvSpPr>
          <p:cNvPr id="242" name="Google Shape;242;gc788a9f803_0_7"/>
          <p:cNvSpPr txBox="1"/>
          <p:nvPr>
            <p:ph idx="1" type="body"/>
          </p:nvPr>
        </p:nvSpPr>
        <p:spPr>
          <a:xfrm>
            <a:off x="421025" y="1614475"/>
            <a:ext cx="8403600" cy="29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Sometimes you have lists inside lists and you want to pick every element: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 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graphicFrame>
        <p:nvGraphicFramePr>
          <p:cNvPr id="243" name="Google Shape;243;gc788a9f803_0_7"/>
          <p:cNvGraphicFramePr/>
          <p:nvPr/>
        </p:nvGraphicFramePr>
        <p:xfrm>
          <a:off x="828550" y="2502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{F0C38A0D-20F8-4C52-BC60-5B5F0668F75C}</a:tableStyleId>
              </a:tblPr>
              <a:tblGrid>
                <a:gridCol w="3619500"/>
                <a:gridCol w="3619500"/>
              </a:tblGrid>
              <a:tr h="1862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my_list = </a:t>
                      </a:r>
                      <a:r>
                        <a:rPr lang="en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[[1, 2, 3], [1, 3, 2], [2, 1, 3], [2, 3, 1]]</a:t>
                      </a:r>
                      <a:endParaRPr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flat_list = [ ]</a:t>
                      </a:r>
                      <a:endParaRPr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marR="114300" rtl="0" algn="l">
                        <a:lnSpc>
                          <a:spcPct val="13076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for sublist in my_list: 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marR="114300" rtl="0" algn="l">
                        <a:lnSpc>
                          <a:spcPct val="13076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  for item in sublist:  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marR="114300" rtl="0" algn="l">
                        <a:lnSpc>
                          <a:spcPct val="13076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             flat_list.append(item)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flat_list = </a:t>
                      </a: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FE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[ item </a:t>
                      </a:r>
                      <a:r>
                        <a:rPr lang="en">
                          <a:solidFill>
                            <a:srgbClr val="AF00DB"/>
                          </a:solidFill>
                          <a:highlight>
                            <a:srgbClr val="FFFFFE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for</a:t>
                      </a: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FE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 sublist </a:t>
                      </a:r>
                      <a:r>
                        <a:rPr lang="en">
                          <a:solidFill>
                            <a:srgbClr val="0000FF"/>
                          </a:solidFill>
                          <a:highlight>
                            <a:srgbClr val="FFFFFE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in</a:t>
                      </a: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FE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 my_list </a:t>
                      </a:r>
                      <a:r>
                        <a:rPr lang="en">
                          <a:solidFill>
                            <a:srgbClr val="AF00DB"/>
                          </a:solidFill>
                          <a:highlight>
                            <a:srgbClr val="FFFFFE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for</a:t>
                      </a: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FE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 item </a:t>
                      </a:r>
                      <a:r>
                        <a:rPr lang="en">
                          <a:solidFill>
                            <a:srgbClr val="0000FF"/>
                          </a:solidFill>
                          <a:highlight>
                            <a:srgbClr val="FFFFFE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in</a:t>
                      </a: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FE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 sublist ]</a:t>
                      </a:r>
                      <a:endParaRPr>
                        <a:solidFill>
                          <a:schemeClr val="dk1"/>
                        </a:solidFill>
                        <a:highlight>
                          <a:srgbClr val="FFFFFE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